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7" r:id="rId3"/>
    <p:sldId id="338" r:id="rId4"/>
    <p:sldId id="289" r:id="rId5"/>
    <p:sldId id="260" r:id="rId6"/>
    <p:sldId id="263" r:id="rId7"/>
    <p:sldId id="278" r:id="rId8"/>
    <p:sldId id="280" r:id="rId9"/>
    <p:sldId id="279" r:id="rId10"/>
    <p:sldId id="281" r:id="rId11"/>
    <p:sldId id="261" r:id="rId12"/>
    <p:sldId id="262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0" r:id="rId24"/>
    <p:sldId id="292" r:id="rId25"/>
    <p:sldId id="283" r:id="rId26"/>
    <p:sldId id="284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08:33:10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1T21:01:07.7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18827 6894 60 0,'0'0'0'0,"0"0"0"16,0 0 1-16,0 0 1 16,0 0 1-16,0 0 0 15,0 0-1-15,0 0 0 16,0 0-2-16,0 0 0 15,0 0-4-15,0 0 1 0,0 0-42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08:33:10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53:38.9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11419 8279 97 0,'0'0'0'0,"0"0"0"0,0 0 0 15,0 0-1-15,0 0 1 16,0 0-1-16,0 0 1 15,0 0 0-15,0 0 0 16,29 42 0-16,-4-14 0 16,3 9 0-16,5-2 1 15,-4 6 0-15,10-1 0 16,1 1 0-16,-4-10 0 16,3-6 1-16,-3-8 0 15,5-6 1-15,-3-6 0 16,-3-1 0-16,1-13 0 15,4-5-1-15,-1-4 1 16,-4-8 0-16,-7-2 0 16,-7-2-1-16,-6-2 1 15,-1-6-1-15,-3 4 0 16,-10 4 0-16,1 1 0 0,-4 0 0 16,-5-2 0-16,-1-1 0 15,-3 6 0-15,3-4-1 16,1 7 1-16,0 6-1 15,0-5 1-15,5 0-1 16,-7 4 1-16,7 4-1 16,-3 5 1-16,3 4-1 15,2 5 0-15,-5 0-1 0,5 5 1 16,-2 4-1 0,1 0 1-16,1-4-1 0,0 0 1 15,-4 2-1-15,4-3 0 16,-2 1-1-16,2-3 0 15,0 1-5-15,0 1 1 16,0-1-6-16,6 3 0 16,-3-5 4-16,1 3 1 15,-3-1-77-15</inkml:trace>
  <inkml:trace contextRef="#ctx0" brushRef="#br0" timeOffset="388.63">11991 8261 80 0,'0'0'0'15,"0"0"0"-15,0 0 0 16,0 0 1-16,0 0 1 16,0 0 0-16,0 0 1 0,0 0 0 15,0 0 0-15,0 0 0 16,0 0 1-16,-9-31-1 15,9 8 0-15,0-5 0 16,0 3 0-16,3-1 0 16,4-6 0-16,6 1-1 15,-7 4 0-15,3 6 0 16,2 2 0-16,-3 1 0 0,3 2 0 16,-8 6-1-16,3 1 1 15,-5 9-1-15,5 9 1 16,1 7-1-16,0 8 1 15,-1 4-1-15,3 6 0 16,3 6 0-16,1-12 0 16,-1 2-1-16,-3-10 0 15,-2-5-1-15,-1-1 0 16,3-3-102-16</inkml:trace>
  <inkml:trace contextRef="#ctx0" brushRef="#br0" timeOffset="2881.92">10513 7769 109 0,'0'0'0'15,"0"0"0"-15,0 0 0 16,0 0 0-16,0 0 0 16,0 0 0-16,0 0 0 15,41-28 0-15,-19 9 0 16,4-2 0-16,6 3 0 16,3-5 0-16,-7 8 1 15,-7 4 0-15,1 2 0 16,3 6 0-16,-4 3 0 15,6 5 0-15,-7 14 0 0,1 13-1 16,-8-4 1-16,1 2-1 16,-1-4 1-16,-5 6-1 15,-2-6 1-15,-8-1-1 16,-3 0 1-16,-1-8-1 16,-1 1 1-16,-5-4-1 15,3-5 0-15,3-6-1 16,-3-1 0-16,-2-4-2 0,3-1 0 15,-5-4-1-15,6-1 1 16,-1 1 1-16,1-1 1 16,0-1 0-16,2 0 1 15,-2 2 0-15,7 0 0 16,-6 2 0-16,6-1 1 16,0 3 0-16,0-1 0 15,0 3 0-15,0 1 1 16,0-4-1-16,0 4 1 15,0 0-1-15,6 4 0 16,-5 1 0-16,10 0 0 16,3 2 0-16,-4-1 0 15,2 2 0-15,1-2 0 16,1-3 0-16,-1-1 1 16,1 1-1-16,6-6 1 15,-1 1 0-15,-3-1 0 16,-3-3-1-16,0-2 1 15,-5-1-1-15,-2-5 1 16,-5-2-1-16,3-2 0 0,-4-1-1 16,0-2 0-16,0-2-5 15,2-7 1-15,3 2-88 16</inkml:trace>
  <inkml:trace contextRef="#ctx0" brushRef="#br0" timeOffset="4070.57">11734 7502 108 0,'0'0'0'16,"12"-31"0"-16,-5 20 0 16,-5 6 0-16,2 1 0 15,1 1 0-15,-5-1 0 16,2 3 0-16,-2-5 0 16,0-3 1-16,-2-1 0 15,-3-1 0-15,-1 3 1 16,5-5 0-16,-10 3 0 15,1-3-1-15,-4-1 1 16,-5 0-1-16,-1 7 1 16,-7 6-1-16,-1-7 1 15,-6 7-1-15,0-3 0 0,-5 2-1 16,3 8 1-16,-6-3-1 16,3 8 1-16,-1 6-1 15,5-6 1-15,6 1-1 16,-3 2 1-16,6 2-1 15,5-7 1-15,0 1-1 16,7-1 1-16,2-2-1 0,3-1 0 16,8-1 0-16,-5-2 0 15,5-1 0-15,1-2 0 16,0 0 0-16,7-2 0 16,3-3 0-16,1 2 0 15,-4-6-1-15,1 2 1 16,3-2-1-16,-4 2 1 15,-4-2-1-15,3 0 1 16,-1 1 0-16,-5 0 0 16,0 1-1-16,0 4 1 15,0-2-1-15,-5 1 1 16,5 1 0-16,-6 6 0 16,-1-1 0-16,4 5 0 15,-8 2-1-15,3 1 1 16,-5 3 0-16,1-5 0 15,2 5 0-15,-2-3 0 16,5-1 0-16,0-2 0 0,0 0 0 16,5 0 0-16,-2-2 0 15,4 1 1-15,4 1-1 16,-1-2 1-16,10-5-1 16,1 0 1-16,6-5-1 15,0 1 0-15,6-1-1 16,17-7-93-16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Synthèse et fonctionnalisation des alcènes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73144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</a:t>
            </a:r>
            <a:r>
              <a:rPr lang="fr-CH" sz="2400" b="1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des alcènes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</a:p>
        </p:txBody>
      </p:sp>
    </p:spTree>
    <p:extLst>
      <p:ext uri="{BB962C8B-B14F-4D97-AF65-F5344CB8AC3E}">
        <p14:creationId xmlns:p14="http://schemas.microsoft.com/office/powerpoint/2010/main" val="7576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Dihydroxylation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- Notions</a:t>
            </a:r>
          </a:p>
        </p:txBody>
      </p:sp>
    </p:spTree>
    <p:extLst>
      <p:ext uri="{BB962C8B-B14F-4D97-AF65-F5344CB8AC3E}">
        <p14:creationId xmlns:p14="http://schemas.microsoft.com/office/powerpoint/2010/main" val="4463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11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Addition sur les carbonyles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3262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Réactions ne suivant pas le modèle de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</p:txBody>
      </p:sp>
    </p:spTree>
    <p:extLst>
      <p:ext uri="{BB962C8B-B14F-4D97-AF65-F5344CB8AC3E}">
        <p14:creationId xmlns:p14="http://schemas.microsoft.com/office/powerpoint/2010/main" val="233535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07422"/>
              </p:ext>
            </p:extLst>
          </p:nvPr>
        </p:nvGraphicFramePr>
        <p:xfrm>
          <a:off x="534193" y="4700868"/>
          <a:ext cx="80756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075317" imgH="894292" progId="ChemDraw.Document.6.0">
                  <p:embed/>
                </p:oleObj>
              </mc:Choice>
              <mc:Fallback>
                <p:oleObj name="CS ChemDraw Drawing" r:id="rId2" imgW="8075317" imgH="894292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193" y="4700868"/>
                        <a:ext cx="8075613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0059" y="3534166"/>
            <a:ext cx="745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Contrôle du substrat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Composés carbonyliques (cétones et aldéhydes) ayant un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centre chiral en </a:t>
            </a:r>
            <a:r>
              <a:rPr lang="fr-CH" sz="1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1035" y="4400607"/>
            <a:ext cx="2547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Sélectivité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fréquemment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observée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121" y="5834425"/>
            <a:ext cx="8049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Important pour les cétones: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La sélectivité augmente avec la taille de 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1797" y="6220387"/>
            <a:ext cx="682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conformation du substrat est analysée afin de rationaliser la sélectivité observée!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Des Modèles sont proposés.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15608"/>
              </p:ext>
            </p:extLst>
          </p:nvPr>
        </p:nvGraphicFramePr>
        <p:xfrm>
          <a:off x="3754438" y="1119188"/>
          <a:ext cx="16303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30386" imgH="1501069" progId="ChemDraw.Document.6.0">
                  <p:embed/>
                </p:oleObj>
              </mc:Choice>
              <mc:Fallback>
                <p:oleObj name="CS ChemDraw Drawing" r:id="rId4" imgW="1630386" imgH="1501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4438" y="1119188"/>
                        <a:ext cx="1630362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0287" y="682694"/>
            <a:ext cx="54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Additions sur les carbonyles: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Comparaisons avec les oléfines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073940"/>
            <a:ext cx="3500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nucléophile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C=C peu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Sélectivité influencée par les substituants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les deux C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6468" y="1073940"/>
            <a:ext cx="3290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C=O très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Pas de 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Seulement </a:t>
            </a:r>
            <a:r>
              <a:rPr lang="fr-CH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lang="fr-CH" sz="1400" i="1" dirty="0">
                <a:latin typeface="Arial" panose="020B0604020202020204" pitchFamily="34" charset="0"/>
                <a:cs typeface="Arial" panose="020B0604020202020204" pitchFamily="34" charset="0"/>
              </a:rPr>
              <a:t> pairs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possible avec un L.A.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9" y="2916132"/>
            <a:ext cx="9129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 clé pour la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séléctivité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le C=O est plan 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nucléophile peut attaquer sur deux faces!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35780" y="4400607"/>
            <a:ext cx="4373880" cy="1194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TextBox 17"/>
          <p:cNvSpPr txBox="1"/>
          <p:nvPr/>
        </p:nvSpPr>
        <p:spPr>
          <a:xfrm>
            <a:off x="4282440" y="438439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Ex.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1074041"/>
            <a:ext cx="3871" cy="1509867"/>
          </a:xfrm>
          <a:prstGeom prst="line">
            <a:avLst/>
          </a:prstGeom>
          <a:ln w="15875" cap="sq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3760" y="682984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 (1952)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96023"/>
              </p:ext>
            </p:extLst>
          </p:nvPr>
        </p:nvGraphicFramePr>
        <p:xfrm>
          <a:off x="695325" y="1243013"/>
          <a:ext cx="77612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70785" imgH="1244600" progId="ChemDraw.Document.6.0">
                  <p:embed/>
                </p:oleObj>
              </mc:Choice>
              <mc:Fallback>
                <p:oleObj name="CS ChemDraw Drawing" r:id="rId2" imgW="5970785" imgH="1244600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243013"/>
                        <a:ext cx="7761288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3265715" y="2473234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04849" y="2873602"/>
            <a:ext cx="4217821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 et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éclipsés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H et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sur les deux côtés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sur le côté opposé à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6967" y="4258492"/>
            <a:ext cx="8710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Problèmes et Limitations:</a:t>
            </a:r>
          </a:p>
          <a:p>
            <a:pPr algn="just"/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modèle ne permet pas de rationaliser l’augmentation de sélectivité avec la taille de R observée avec les cétones.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Pourquoi un état de transition devrait adopter une conformation éclipsée?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Felkin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Houk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montre que les états de transition impliquant des conformations éclipsées sont fortement déstabilisés!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2054" y="6314687"/>
            <a:ext cx="6500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conformation décalée doit être adoptée pour l’attaque du nucléophile.</a:t>
            </a:r>
          </a:p>
        </p:txBody>
      </p:sp>
    </p:spTree>
    <p:extLst>
      <p:ext uri="{BB962C8B-B14F-4D97-AF65-F5344CB8AC3E}">
        <p14:creationId xmlns:p14="http://schemas.microsoft.com/office/powerpoint/2010/main" val="4367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9327" y="670611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(1968)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77273"/>
              </p:ext>
            </p:extLst>
          </p:nvPr>
        </p:nvGraphicFramePr>
        <p:xfrm>
          <a:off x="695325" y="1492250"/>
          <a:ext cx="77454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8428" imgH="1121128" progId="ChemDraw.Document.6.0">
                  <p:embed/>
                </p:oleObj>
              </mc:Choice>
              <mc:Fallback>
                <p:oleObj name="CS ChemDraw Drawing" r:id="rId2" imgW="5958428" imgH="1121128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492250"/>
                        <a:ext cx="7745413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own Arrow 41"/>
          <p:cNvSpPr/>
          <p:nvPr/>
        </p:nvSpPr>
        <p:spPr>
          <a:xfrm>
            <a:off x="3074125" y="2827156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4917" y="3198722"/>
            <a:ext cx="776366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orthogonal au plan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Tensions A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minimisées (H du côté de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orthogonalement au plan du C=O, sur le côte opposé à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459" y="4533628"/>
            <a:ext cx="8710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Problèmes et Limitations:</a:t>
            </a:r>
          </a:p>
          <a:p>
            <a:pPr algn="just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modèle ne permet pas de rationaliser la sélectivité observée avec les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Dans les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aldehydes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R = H : Aucune ou une très faible sélectivité devrait être observée.</a:t>
            </a:r>
          </a:p>
        </p:txBody>
      </p:sp>
    </p:spTree>
    <p:extLst>
      <p:ext uri="{BB962C8B-B14F-4D97-AF65-F5344CB8AC3E}">
        <p14:creationId xmlns:p14="http://schemas.microsoft.com/office/powerpoint/2010/main" val="88290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9967" y="3657331"/>
            <a:ext cx="2600676" cy="277195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00" y="3734918"/>
            <a:ext cx="1454678" cy="129334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555380" y="4369691"/>
            <a:ext cx="714103" cy="5651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3" y="3920093"/>
            <a:ext cx="2016861" cy="22163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00349" y="1024660"/>
            <a:ext cx="6150392" cy="2062306"/>
            <a:chOff x="1744197" y="1024660"/>
            <a:chExt cx="6150392" cy="2062306"/>
          </a:xfrm>
        </p:grpSpPr>
        <p:grpSp>
          <p:nvGrpSpPr>
            <p:cNvPr id="17" name="Group 16"/>
            <p:cNvGrpSpPr/>
            <p:nvPr/>
          </p:nvGrpSpPr>
          <p:grpSpPr>
            <a:xfrm>
              <a:off x="1744197" y="1534167"/>
              <a:ext cx="1892300" cy="1552799"/>
              <a:chOff x="1572345" y="1237963"/>
              <a:chExt cx="1892300" cy="1552799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225214"/>
                  </p:ext>
                </p:extLst>
              </p:nvPr>
            </p:nvGraphicFramePr>
            <p:xfrm>
              <a:off x="1572345" y="1237963"/>
              <a:ext cx="1892300" cy="1268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4" imgW="3154503" imgH="2111728" progId="ChemDraw.Document.6.0">
                      <p:embed/>
                    </p:oleObj>
                  </mc:Choice>
                  <mc:Fallback>
                    <p:oleObj name="CS ChemDraw Drawing" r:id="rId4" imgW="3154503" imgH="2111728" progId="ChemDraw.Document.6.0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572345" y="1237963"/>
                            <a:ext cx="1892300" cy="12684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Rectangle 30"/>
              <p:cNvSpPr/>
              <p:nvPr/>
            </p:nvSpPr>
            <p:spPr>
              <a:xfrm>
                <a:off x="1903583" y="2482985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cryptopine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196259" y="1485033"/>
              <a:ext cx="1708150" cy="1569840"/>
              <a:chOff x="3714303" y="1188829"/>
              <a:chExt cx="1708150" cy="1569840"/>
            </a:xfrm>
          </p:grpSpPr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8889851"/>
                  </p:ext>
                </p:extLst>
              </p:nvPr>
            </p:nvGraphicFramePr>
            <p:xfrm>
              <a:off x="3714303" y="1188829"/>
              <a:ext cx="1708150" cy="126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6" imgW="2846644" imgH="2103967" progId="ChemDraw.Document.6.0">
                      <p:embed/>
                    </p:oleObj>
                  </mc:Choice>
                  <mc:Fallback>
                    <p:oleObj name="CS ChemDraw Drawing" r:id="rId6" imgW="2846644" imgH="2103967" progId="ChemDraw.Document.6.0">
                      <p:embed/>
                      <p:pic>
                        <p:nvPicPr>
                          <p:cNvPr id="8" name="Object 7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14303" y="1188829"/>
                            <a:ext cx="1708150" cy="126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Rectangle 28"/>
              <p:cNvSpPr/>
              <p:nvPr/>
            </p:nvSpPr>
            <p:spPr>
              <a:xfrm>
                <a:off x="4095792" y="2450892"/>
                <a:ext cx="11689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C: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protopine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64170" y="1024660"/>
              <a:ext cx="1430419" cy="2021996"/>
              <a:chOff x="6292318" y="728456"/>
              <a:chExt cx="1430419" cy="2021996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951891"/>
                  </p:ext>
                </p:extLst>
              </p:nvPr>
            </p:nvGraphicFramePr>
            <p:xfrm>
              <a:off x="6292318" y="728456"/>
              <a:ext cx="1430419" cy="1757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8" imgW="2043455" imgH="2511425" progId="ChemDraw.Document.6.0">
                      <p:embed/>
                    </p:oleObj>
                  </mc:Choice>
                  <mc:Fallback>
                    <p:oleObj name="CS ChemDraw Drawing" r:id="rId8" imgW="2043455" imgH="2511425" progId="ChemDraw.Document.6.0">
                      <p:embed/>
                      <p:pic>
                        <p:nvPicPr>
                          <p:cNvPr id="18" name="Object 17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92318" y="728456"/>
                            <a:ext cx="1430419" cy="1757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26"/>
              <p:cNvSpPr/>
              <p:nvPr/>
            </p:nvSpPr>
            <p:spPr>
              <a:xfrm>
                <a:off x="6471963" y="2442675"/>
                <a:ext cx="1071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clivorine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11747" y="751059"/>
            <a:ext cx="2818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L’angle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Bürgi-Dunitz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(ETHZ)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531225" y="3489754"/>
            <a:ext cx="5051356" cy="2939533"/>
            <a:chOff x="0" y="3489754"/>
            <a:chExt cx="5051356" cy="293953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3489754"/>
              <a:ext cx="4057742" cy="2939533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2569028" y="4959520"/>
              <a:ext cx="200298" cy="65750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784793" y="5617029"/>
              <a:ext cx="1110051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35959" y="5463140"/>
              <a:ext cx="1215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Plan du C=O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12150" y="3657331"/>
            <a:ext cx="2122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HOMO du Nu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6500" y="607929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LUMO </a:t>
            </a:r>
            <a:r>
              <a:rPr lang="en-US" sz="1400" b="1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* du CO</a:t>
            </a:r>
          </a:p>
        </p:txBody>
      </p:sp>
    </p:spTree>
    <p:extLst>
      <p:ext uri="{BB962C8B-B14F-4D97-AF65-F5344CB8AC3E}">
        <p14:creationId xmlns:p14="http://schemas.microsoft.com/office/powerpoint/2010/main" val="287444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38" y="72845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Felkin-Anh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091542" y="3924354"/>
            <a:ext cx="296091" cy="371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4542" y="4314228"/>
            <a:ext cx="7763664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orthogonal au plan du C=O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attaque selon l’angle de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Bürgi-Dunitz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par rapport au plan du C=O, du côté opposé au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La conformation a lieu sur la conformation du substrat ayant le R</a:t>
            </a:r>
            <a:r>
              <a:rPr lang="fr-CH" baseline="30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plus proche de la trajectoire du nucléophile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74"/>
              </p:ext>
            </p:extLst>
          </p:nvPr>
        </p:nvGraphicFramePr>
        <p:xfrm>
          <a:off x="698500" y="2592388"/>
          <a:ext cx="77454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8428" imgH="1112308" progId="ChemDraw.Document.6.0">
                  <p:embed/>
                </p:oleObj>
              </mc:Choice>
              <mc:Fallback>
                <p:oleObj name="CS ChemDraw Drawing" r:id="rId2" imgW="5958428" imgH="1112308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0" y="2592388"/>
                        <a:ext cx="7745413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0485"/>
              </p:ext>
            </p:extLst>
          </p:nvPr>
        </p:nvGraphicFramePr>
        <p:xfrm>
          <a:off x="1458913" y="1177925"/>
          <a:ext cx="433546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34206" imgH="1386417" progId="ChemDraw.Document.6.0">
                  <p:embed/>
                </p:oleObj>
              </mc:Choice>
              <mc:Fallback>
                <p:oleObj name="CS ChemDraw Drawing" r:id="rId4" imgW="3334206" imgH="1386417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913" y="1177925"/>
                        <a:ext cx="4335462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1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19255"/>
              </p:ext>
            </p:extLst>
          </p:nvPr>
        </p:nvGraphicFramePr>
        <p:xfrm>
          <a:off x="1696121" y="4824991"/>
          <a:ext cx="5774701" cy="170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42078" imgH="1313392" progId="ChemDraw.Document.6.0">
                  <p:embed/>
                </p:oleObj>
              </mc:Choice>
              <mc:Fallback>
                <p:oleObj name="CS ChemDraw Drawing" r:id="rId2" imgW="4442078" imgH="1313392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6121" y="4824991"/>
                        <a:ext cx="5774701" cy="170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09732" y="4286950"/>
            <a:ext cx="694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Un groupe polaire 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électro-attracteur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X = OR, NR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Hal) se comporte comme R</a:t>
            </a:r>
            <a:r>
              <a:rPr lang="fr-CH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4459" y="3748910"/>
            <a:ext cx="261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Felkin-Anh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polaire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15226"/>
              </p:ext>
            </p:extLst>
          </p:nvPr>
        </p:nvGraphicFramePr>
        <p:xfrm>
          <a:off x="742950" y="1154113"/>
          <a:ext cx="76723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671600" imgH="839520" progId="ChemDraw.Document.6.0">
                  <p:embed/>
                </p:oleObj>
              </mc:Choice>
              <mc:Fallback>
                <p:oleObj name="CS ChemDraw Drawing" r:id="rId4" imgW="7671600" imgH="839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154113"/>
                        <a:ext cx="7672388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044" y="653825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Cas spécial: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substituant est un hétéroatome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03856"/>
              </p:ext>
            </p:extLst>
          </p:nvPr>
        </p:nvGraphicFramePr>
        <p:xfrm>
          <a:off x="2622550" y="2289175"/>
          <a:ext cx="39116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911713" imgH="1060299" progId="ChemDraw.Document.6.0">
                  <p:embed/>
                </p:oleObj>
              </mc:Choice>
              <mc:Fallback>
                <p:oleObj name="CS ChemDraw Drawing" r:id="rId6" imgW="3911713" imgH="10602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2550" y="2289175"/>
                        <a:ext cx="3911600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848296" y="3796943"/>
            <a:ext cx="322124" cy="2117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8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314" y="680858"/>
            <a:ext cx="613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13907"/>
              </p:ext>
            </p:extLst>
          </p:nvPr>
        </p:nvGraphicFramePr>
        <p:xfrm>
          <a:off x="500063" y="1125538"/>
          <a:ext cx="81502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69377" imgH="999564" progId="ChemDraw.Document.6.0">
                  <p:embed/>
                </p:oleObj>
              </mc:Choice>
              <mc:Fallback>
                <p:oleObj name="CS ChemDraw Drawing" r:id="rId2" imgW="6269377" imgH="999564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1125538"/>
                        <a:ext cx="8150225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671" y="2757997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Acide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Lewis fort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avec au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sites de coordination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777" y="2412996"/>
            <a:ext cx="292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Facteurs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favorisant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la chelation: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508" y="3114139"/>
            <a:ext cx="617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MgX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ZnX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TiCl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SnCl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SnCl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LnX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508" y="3402026"/>
            <a:ext cx="8785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mauvais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acides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Lewis trop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faibles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un site de coordination)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LiX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671" y="3837122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Contre-anion facilement dissociable (“bon groupe partant”)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508" y="4162487"/>
            <a:ext cx="76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contre-anions (X) qui sont des meilleures groups partants affaiblissent la liaison M-X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M est un Acide de Lewis plus fort et la chélation est favorisée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MeTi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14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MeTiCl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2613" y="4763266"/>
            <a:ext cx="6860732" cy="954107"/>
            <a:chOff x="1632613" y="5390278"/>
            <a:chExt cx="6860732" cy="954107"/>
          </a:xfrm>
        </p:grpSpPr>
        <p:sp>
          <p:nvSpPr>
            <p:cNvPr id="21" name="Rectangle 20"/>
            <p:cNvSpPr/>
            <p:nvPr/>
          </p:nvSpPr>
          <p:spPr>
            <a:xfrm>
              <a:off x="1632613" y="5390278"/>
              <a:ext cx="63357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F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R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Cl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OAc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Br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 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OTf</a:t>
              </a:r>
              <a:r>
                <a: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Ex.: BF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n'est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pas un agent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chélatant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BBu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OTf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un.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26377" y="5695406"/>
              <a:ext cx="32918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06904" y="5541517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Facilité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dissociation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30777" y="5795641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Petit encombrement stérique du groupe R’ 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776" y="6137447"/>
            <a:ext cx="858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Solvants non-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coordinants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Toluene, 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&gt;&gt; Et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&gt; THF &gt;&gt; DMF, EtOH,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777" y="6503870"/>
            <a:ext cx="8051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Taille du chélate: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Cycles favorisés dans l’ordre: 5 &gt; 6 &gt; 7 &gt;&gt; autres</a:t>
            </a:r>
          </a:p>
        </p:txBody>
      </p:sp>
    </p:spTree>
    <p:extLst>
      <p:ext uri="{BB962C8B-B14F-4D97-AF65-F5344CB8AC3E}">
        <p14:creationId xmlns:p14="http://schemas.microsoft.com/office/powerpoint/2010/main" val="34720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4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314" y="680858"/>
            <a:ext cx="613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2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14:cNvPr>
              <p14:cNvContentPartPr/>
              <p14:nvPr/>
            </p14:nvContentPartPr>
            <p14:xfrm>
              <a:off x="9467440" y="43394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58800" y="43307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58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589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409" y="681414"/>
            <a:ext cx="507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Boranes</a:t>
            </a:r>
            <a:endParaRPr lang="fr-CH" sz="1400" b="1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980" y="1032326"/>
            <a:ext cx="9211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Grâce à son site de coordination libre,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Bore peut se coordonner à l’Oxygène du C=O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du Carbonyle</a:t>
            </a:r>
          </a:p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C=C allylique (nucléophile) attaque le C=O → Transfer du groupe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état de transition en chaise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61867" y="1710736"/>
          <a:ext cx="622776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28158" imgH="1973086" progId="ChemDraw.Document.6.0">
                  <p:embed/>
                </p:oleObj>
              </mc:Choice>
              <mc:Fallback>
                <p:oleObj name="CS ChemDraw Drawing" r:id="rId2" imgW="6228158" imgH="1973086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1867" y="1710736"/>
                        <a:ext cx="6227762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3024" y="3957772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Importance synthétique des réactions d’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78038" y="4287838"/>
          <a:ext cx="4979987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80126" imgH="2169936" progId="ChemDraw.Document.6.0">
                  <p:embed/>
                </p:oleObj>
              </mc:Choice>
              <mc:Fallback>
                <p:oleObj name="CS ChemDraw Drawing" r:id="rId4" imgW="4980126" imgH="2169936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8038" y="4287838"/>
                        <a:ext cx="4979987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14:cNvPr>
              <p14:cNvContentPartPr/>
              <p14:nvPr/>
            </p14:nvContentPartPr>
            <p14:xfrm>
              <a:off x="3784680" y="2632320"/>
              <a:ext cx="594360" cy="47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320" y="2622960"/>
                <a:ext cx="61308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de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2 centres chiraux sont créés </a:t>
            </a:r>
          </a:p>
          <a:p>
            <a:pPr algn="ctr"/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Stéréospécique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un seule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diastéréoisomère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est généré.</a:t>
            </a:r>
          </a:p>
        </p:txBody>
      </p:sp>
    </p:spTree>
    <p:extLst>
      <p:ext uri="{BB962C8B-B14F-4D97-AF65-F5344CB8AC3E}">
        <p14:creationId xmlns:p14="http://schemas.microsoft.com/office/powerpoint/2010/main" val="1330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2D53C1-2354-48A9-A3FB-4411308053C5}"/>
                  </a:ext>
                </a:extLst>
              </p14:cNvPr>
              <p14:cNvContentPartPr/>
              <p14:nvPr/>
            </p14:nvContentPartPr>
            <p14:xfrm>
              <a:off x="6777720" y="24818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2D53C1-2354-48A9-A3FB-4411308053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360" y="24724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14:cNvPr>
              <p14:cNvContentPartPr/>
              <p14:nvPr/>
            </p14:nvContentPartPr>
            <p14:xfrm>
              <a:off x="9467440" y="43394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8800" y="43307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70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867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enantiosélective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Sharpless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10450" y="1087650"/>
            <a:ext cx="995363" cy="1308100"/>
            <a:chOff x="6761565" y="963248"/>
            <a:chExt cx="995363" cy="1308100"/>
          </a:xfrm>
        </p:grpSpPr>
        <p:sp>
          <p:nvSpPr>
            <p:cNvPr id="28" name="Down Arrow 27"/>
            <p:cNvSpPr/>
            <p:nvPr/>
          </p:nvSpPr>
          <p:spPr>
            <a:xfrm rot="10800000">
              <a:off x="7104926" y="1738674"/>
              <a:ext cx="238260" cy="338207"/>
            </a:xfrm>
            <a:prstGeom prst="downArrow">
              <a:avLst>
                <a:gd name="adj1" fmla="val 50000"/>
                <a:gd name="adj2" fmla="val 66510"/>
              </a:avLst>
            </a:prstGeom>
            <a:solidFill>
              <a:srgbClr val="FF0000"/>
            </a:solidFill>
            <a:ln>
              <a:gradFill flip="none" rotWithShape="1">
                <a:gsLst>
                  <a:gs pos="69000">
                    <a:schemeClr val="accent1">
                      <a:lumMod val="5000"/>
                      <a:lumOff val="95000"/>
                    </a:schemeClr>
                  </a:gs>
                  <a:gs pos="98000">
                    <a:srgbClr val="FF0000"/>
                  </a:gs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6761565" y="963248"/>
            <a:ext cx="995363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994895" imgH="1308806" progId="ChemDraw.Document.6.0">
                    <p:embed/>
                  </p:oleObj>
                </mc:Choice>
                <mc:Fallback>
                  <p:oleObj name="CS ChemDraw Drawing" r:id="rId2" imgW="994895" imgH="1308806" progId="ChemDraw.Document.6.0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61565" y="963248"/>
                          <a:ext cx="995363" cy="1308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Down Arrow 26"/>
            <p:cNvSpPr/>
            <p:nvPr/>
          </p:nvSpPr>
          <p:spPr>
            <a:xfrm>
              <a:off x="7125983" y="1220311"/>
              <a:ext cx="238260" cy="338207"/>
            </a:xfrm>
            <a:prstGeom prst="downArrow">
              <a:avLst>
                <a:gd name="adj1" fmla="val 50000"/>
                <a:gd name="adj2" fmla="val 66510"/>
              </a:avLst>
            </a:prstGeom>
            <a:solidFill>
              <a:srgbClr val="FF0000"/>
            </a:solidFill>
            <a:ln>
              <a:gradFill flip="none" rotWithShape="1">
                <a:gsLst>
                  <a:gs pos="69000">
                    <a:schemeClr val="accent1">
                      <a:lumMod val="5000"/>
                      <a:lumOff val="95000"/>
                    </a:schemeClr>
                  </a:gs>
                  <a:gs pos="98000">
                    <a:srgbClr val="FF0000"/>
                  </a:gs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086600" y="1039368"/>
            <a:ext cx="1623060" cy="141067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90" name="Group 89"/>
          <p:cNvGrpSpPr/>
          <p:nvPr/>
        </p:nvGrpSpPr>
        <p:grpSpPr>
          <a:xfrm>
            <a:off x="5294546" y="2786343"/>
            <a:ext cx="3318986" cy="2304112"/>
            <a:chOff x="5294546" y="2786343"/>
            <a:chExt cx="3318986" cy="2304112"/>
          </a:xfrm>
        </p:grpSpPr>
        <p:sp>
          <p:nvSpPr>
            <p:cNvPr id="23" name="TextBox 22"/>
            <p:cNvSpPr txBox="1"/>
            <p:nvPr/>
          </p:nvSpPr>
          <p:spPr>
            <a:xfrm>
              <a:off x="5294546" y="2786343"/>
              <a:ext cx="3318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catalyseur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Complexe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dimérique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formé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à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</a:p>
            <a:p>
              <a:pPr algn="ctr"/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200" b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et un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ester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tatrate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opticament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actif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346" y="3438521"/>
              <a:ext cx="1957386" cy="165193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01149" y="2337478"/>
            <a:ext cx="4941886" cy="4520176"/>
            <a:chOff x="498302" y="2633273"/>
            <a:chExt cx="4441710" cy="3947304"/>
          </a:xfrm>
        </p:grpSpPr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4632325" y="4606925"/>
            <a:ext cx="44450" cy="4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51120" imgH="51120" progId="ChemDraw.Document.6.0">
                    <p:embed/>
                  </p:oleObj>
                </mc:Choice>
                <mc:Fallback>
                  <p:oleObj name="CS ChemDraw Drawing" r:id="rId5" imgW="51120" imgH="51120" progId="ChemDraw.Document.6.0">
                    <p:embed/>
                    <p:pic>
                      <p:nvPicPr>
                        <p:cNvPr id="1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2325" y="4606925"/>
                          <a:ext cx="44450" cy="44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02" y="2633273"/>
              <a:ext cx="4417728" cy="3947304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4732585" y="5699760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85358" y="5699760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99458" y="4346635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09898" y="3007217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2754" y="5648890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3790" y="566195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00929" y="4270879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15408" y="2913247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4393070" y="4651375"/>
              <a:ext cx="69748" cy="5573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825852" y="6013876"/>
              <a:ext cx="69748" cy="5573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13476" y="5736609"/>
              <a:ext cx="108417" cy="5987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>
              <a:off x="2906996" y="5848131"/>
              <a:ext cx="352699" cy="215827"/>
            </a:xfrm>
            <a:prstGeom prst="curvedConnector3">
              <a:avLst>
                <a:gd name="adj1" fmla="val 122231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 flipV="1">
              <a:off x="2895600" y="5841242"/>
              <a:ext cx="187745" cy="172634"/>
            </a:xfrm>
            <a:prstGeom prst="curvedConnector3">
              <a:avLst>
                <a:gd name="adj1" fmla="val 110578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/>
            <p:nvPr/>
          </p:nvCxnSpPr>
          <p:spPr>
            <a:xfrm rot="16200000" flipV="1">
              <a:off x="2664510" y="6087353"/>
              <a:ext cx="223687" cy="132719"/>
            </a:xfrm>
            <a:prstGeom prst="curvedConnector3">
              <a:avLst>
                <a:gd name="adj1" fmla="val -35418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321635" y="4330342"/>
              <a:ext cx="108417" cy="5987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4668039" y="58602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L'oxygène du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péroxide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est dirigé vers la C=C: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l'alcène est «au-dessus» de l'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oxygene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812250" y="53178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Le substrat et l'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oxidant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remplacent deux ligand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OiPr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Important: Le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tBuOOH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ne réagit que si il est lié au titane.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1803400" y="1136650"/>
          <a:ext cx="50053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004638" imgH="1033036" progId="ChemDraw.Document.6.0">
                  <p:embed/>
                </p:oleObj>
              </mc:Choice>
              <mc:Fallback>
                <p:oleObj name="CS ChemDraw Drawing" r:id="rId8" imgW="5004638" imgH="1033036" progId="ChemDraw.Document.6.0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3400" y="1136650"/>
                        <a:ext cx="50053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2468240" y="1314652"/>
            <a:ext cx="739552" cy="56321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Rounded Rectangle 81"/>
          <p:cNvSpPr/>
          <p:nvPr/>
        </p:nvSpPr>
        <p:spPr>
          <a:xfrm>
            <a:off x="5486683" y="1374851"/>
            <a:ext cx="739552" cy="558007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TextBox 82"/>
          <p:cNvSpPr txBox="1"/>
          <p:nvPr/>
        </p:nvSpPr>
        <p:spPr>
          <a:xfrm>
            <a:off x="2680761" y="185157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06556" y="188361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684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16597"/>
              </p:ext>
            </p:extLst>
          </p:nvPr>
        </p:nvGraphicFramePr>
        <p:xfrm>
          <a:off x="1377714" y="4599491"/>
          <a:ext cx="669448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94538" imgH="2209094" progId="ChemDraw.Document.6.0">
                  <p:embed/>
                </p:oleObj>
              </mc:Choice>
              <mc:Fallback>
                <p:oleObj name="CS ChemDraw Drawing" r:id="rId2" imgW="6694538" imgH="22090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7714" y="4599491"/>
                        <a:ext cx="6694487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" y="38967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Selon 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structure du substrat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force du catal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seur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les 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riétés du nucléo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hile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et le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solvant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l'ouverture a lieu sur la position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moins ou la plus encombrée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et procède par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ou perte de la stéréochimie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112" y="674587"/>
            <a:ext cx="2271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900" y="1956713"/>
            <a:ext cx="7706367" cy="1846367"/>
            <a:chOff x="778318" y="1757973"/>
            <a:chExt cx="7706367" cy="184636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08568"/>
                </p:ext>
              </p:extLst>
            </p:nvPr>
          </p:nvGraphicFramePr>
          <p:xfrm>
            <a:off x="778318" y="1765623"/>
            <a:ext cx="7070725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7070889" imgH="1506714" progId="ChemDraw.Document.6.0">
                    <p:embed/>
                  </p:oleObj>
                </mc:Choice>
                <mc:Fallback>
                  <p:oleObj name="CS ChemDraw Drawing" r:id="rId4" imgW="7070889" imgH="150671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8318" y="1765623"/>
                          <a:ext cx="7070725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631293" y="3142675"/>
              <a:ext cx="1853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Absence de nucléophile:</a:t>
              </a:r>
            </a:p>
            <a:p>
              <a:pPr algn="ctr"/>
              <a:r>
                <a:rPr lang="fr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Réarrangement 1,2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1293" y="1757973"/>
              <a:ext cx="1853392" cy="1817733"/>
            </a:xfrm>
            <a:prstGeom prst="rect">
              <a:avLst/>
            </a:prstGeom>
            <a:noFill/>
            <a:ln w="2222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7278" y="894387"/>
            <a:ext cx="6967318" cy="809625"/>
            <a:chOff x="1287158" y="894387"/>
            <a:chExt cx="6967318" cy="809625"/>
          </a:xfrm>
        </p:grpSpPr>
        <p:sp>
          <p:nvSpPr>
            <p:cNvPr id="8" name="Rectangle 7"/>
            <p:cNvSpPr/>
            <p:nvPr/>
          </p:nvSpPr>
          <p:spPr>
            <a:xfrm>
              <a:off x="1287158" y="1037589"/>
              <a:ext cx="44257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Réaction importante pour la synthèse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stéréosélective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 molécules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bifonctionalisées</a:t>
              </a:r>
              <a:endParaRPr lang="fr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805224"/>
                </p:ext>
              </p:extLst>
            </p:nvPr>
          </p:nvGraphicFramePr>
          <p:xfrm>
            <a:off x="5712888" y="894387"/>
            <a:ext cx="2541588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541608" imgH="808919" progId="ChemDraw.Document.6.0">
                    <p:embed/>
                  </p:oleObj>
                </mc:Choice>
                <mc:Fallback>
                  <p:oleObj name="CS ChemDraw Drawing" r:id="rId6" imgW="2541608" imgH="80891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12888" y="894387"/>
                          <a:ext cx="2541588" cy="809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756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043" y="676234"/>
            <a:ext cx="699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 de Fürst-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Plattner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(effet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trans-diaxial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548" y="1011919"/>
            <a:ext cx="815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dérivés électrophiles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cyclohexène  réagissent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stéréospécifiquement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nucléophiles pour former les produits d’addition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trans-diaxiale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373" y="1667102"/>
            <a:ext cx="571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Époxydes, imines, ions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halonium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(mais aussi chélates à 6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châinos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des composés carbonyliques) 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543987" y="1161738"/>
            <a:ext cx="1588957" cy="667062"/>
          </a:xfrm>
          <a:prstGeom prst="bentConnector3">
            <a:avLst>
              <a:gd name="adj1" fmla="val -268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9" y="2637929"/>
            <a:ext cx="6219067" cy="31250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13620" y="3657600"/>
            <a:ext cx="1971206" cy="42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53259" y="4347148"/>
            <a:ext cx="419725" cy="9818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9270" y="5321872"/>
            <a:ext cx="310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Conformation favorisée: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Demi-chaise avec 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équatoriel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2421</TotalTime>
  <Words>1230</Words>
  <Application>Microsoft Office PowerPoint</Application>
  <PresentationFormat>On-screen Show (4:3)</PresentationFormat>
  <Paragraphs>217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Stefano Nicolai</cp:lastModifiedBy>
  <cp:revision>92</cp:revision>
  <cp:lastPrinted>2025-03-11T09:31:30Z</cp:lastPrinted>
  <dcterms:created xsi:type="dcterms:W3CDTF">2019-02-27T18:34:07Z</dcterms:created>
  <dcterms:modified xsi:type="dcterms:W3CDTF">2025-03-11T09:34:03Z</dcterms:modified>
</cp:coreProperties>
</file>